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72" r:id="rId13"/>
    <p:sldId id="273" r:id="rId14"/>
    <p:sldId id="271" r:id="rId15"/>
    <p:sldId id="268" r:id="rId16"/>
    <p:sldId id="269" r:id="rId17"/>
    <p:sldId id="274" r:id="rId18"/>
    <p:sldId id="270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Times" panose="02020603050405020304" pitchFamily="18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FFC954-27CE-448D-87EA-524655AB2A21}">
  <a:tblStyle styleId="{02FFC954-27CE-448D-87EA-524655AB2A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289" autoAdjust="0"/>
  </p:normalViewPr>
  <p:slideViewPr>
    <p:cSldViewPr snapToGrid="0">
      <p:cViewPr varScale="1">
        <p:scale>
          <a:sx n="118" d="100"/>
          <a:sy n="118" d="100"/>
        </p:scale>
        <p:origin x="1404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347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456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018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393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Reinforcement Learning (RL), a feedback-based Machine Learning technique in which an agent observes a stochastic environment, perceives its state and learns automatically by exploring the environment and performing actions on a timely basis which results in a change in the environment to another state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lang="en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ENV – It is the representation of the problem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Agent – Is a computer program whose purpose is to take action on the decision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State – As the name suggests, it is the current state of the variables in the problem, like how many cars on which roads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Action – it is the decision taken by the agent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Reward – it is the feedback which is provided by the </a:t>
            </a:r>
            <a:r>
              <a:rPr lang="en-US"/>
              <a:t>environment regarding </a:t>
            </a:r>
            <a:r>
              <a:rPr lang="en-US" dirty="0"/>
              <a:t>the action taken by the agent</a:t>
            </a:r>
          </a:p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lang="en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Q(st,at) is the action a</a:t>
            </a:r>
            <a:r>
              <a:rPr lang="en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taken from state s</a:t>
            </a:r>
            <a:r>
              <a:rPr lang="en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 action step t or the current Q-value of state–action pair, Qnew is a new Q-value, α is learning rate, r</a:t>
            </a:r>
            <a:r>
              <a:rPr lang="en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reward associated to taking action a</a:t>
            </a:r>
            <a:r>
              <a:rPr lang="en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from state s</a:t>
            </a:r>
            <a:r>
              <a:rPr lang="en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received from the environment, γ is discount factor (0 &lt; γ &lt; 1), maxQ is the estimate of optimal future value and a is any action from the possible action space. The term (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rt + gammaQ(st+1, a)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is known as the learned value. 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3c250a2b9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3c250a2b9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3c250a2b9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103c250a2b9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Google Shape;21;p3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Google Shape;31;p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blipFill>
          <a:blip r:embed="rId13">
            <a:alphaModFix amt="15000"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46000"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727950" y="1122825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8366"/>
              <a:buFont typeface="Arial"/>
              <a:buNone/>
            </a:pPr>
            <a:r>
              <a:rPr lang="en" sz="3877" b="1">
                <a:solidFill>
                  <a:srgbClr val="18215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 Light Signal Control using Deep Reinforcement Learning</a:t>
            </a:r>
            <a:endParaRPr sz="3877" b="1">
              <a:solidFill>
                <a:srgbClr val="18215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634681" y="2275772"/>
            <a:ext cx="4021986" cy="24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16666"/>
              <a:buNone/>
            </a:pPr>
            <a:r>
              <a:rPr lang="en" sz="7200" i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by-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16666"/>
              <a:buNone/>
            </a:pPr>
            <a:r>
              <a:rPr lang="en" sz="7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Sayantika Mandal (1810110224)</a:t>
            </a:r>
            <a:endParaRPr sz="72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16666"/>
              <a:buNone/>
            </a:pPr>
            <a:r>
              <a:rPr lang="en" sz="7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Sanskar Tewatia (1810110215)</a:t>
            </a:r>
            <a:endParaRPr sz="72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16666"/>
              <a:buNone/>
            </a:pPr>
            <a:r>
              <a:rPr lang="en" sz="72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supervision of  </a:t>
            </a:r>
            <a:endParaRPr sz="72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16666"/>
              <a:buNone/>
            </a:pPr>
            <a:r>
              <a:rPr lang="en" sz="7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Madan Gopal</a:t>
            </a:r>
            <a:endParaRPr sz="72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16666"/>
              <a:buNone/>
            </a:pPr>
            <a:r>
              <a:rPr lang="en" sz="7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(Professor, Electrical Department)</a:t>
            </a:r>
            <a:endParaRPr sz="72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252975" y="2690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DQN AGENTS HYPER-PARAMETERS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1515897" y="872748"/>
            <a:ext cx="6205703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DQN Agent hyper-parameter details and training setting parameters</a:t>
            </a:r>
            <a:endParaRPr sz="1400" b="0" i="0" u="none" strike="noStrike" cap="none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9CE86B-DF11-467C-B356-57A7B0916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15" y="1317590"/>
            <a:ext cx="7478169" cy="29531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260900" y="19381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TRAINING PERFORMANCE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 rotWithShape="1">
          <a:blip r:embed="rId3">
            <a:alphaModFix/>
          </a:blip>
          <a:srcRect l="3493" t="9908" r="8356" b="2407"/>
          <a:stretch/>
        </p:blipFill>
        <p:spPr>
          <a:xfrm>
            <a:off x="-6054" y="801610"/>
            <a:ext cx="4509086" cy="252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 rotWithShape="1">
          <a:blip r:embed="rId4">
            <a:alphaModFix/>
          </a:blip>
          <a:srcRect l="5990" t="9314" r="8678" b="2408"/>
          <a:stretch/>
        </p:blipFill>
        <p:spPr>
          <a:xfrm>
            <a:off x="4503031" y="2212623"/>
            <a:ext cx="4594126" cy="267372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-53622" y="3242622"/>
            <a:ext cx="457482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Cumulative negative reward per episode during training of DQN Agent 1</a:t>
            </a: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4521200" y="1432306"/>
            <a:ext cx="4597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Average queue length of vehicles per episode during training of DQN Agent 1</a:t>
            </a:r>
            <a:endParaRPr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260900" y="19381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TRAINING PERFORMANCE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328634" y="3122826"/>
            <a:ext cx="346851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9: Cumulative negative reward per episode during training of DQN Agent 2</a:t>
            </a: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5306473" y="2228967"/>
            <a:ext cx="38091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10: Average queue length of vehicles per episode during training of DQN Agent 2</a:t>
            </a:r>
            <a:endParaRPr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A60863-C4A7-403B-86B9-ADB83BEB6C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" t="7670" r="8225" b="3381"/>
          <a:stretch/>
        </p:blipFill>
        <p:spPr bwMode="auto">
          <a:xfrm>
            <a:off x="0" y="733807"/>
            <a:ext cx="4246373" cy="23722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1C97ED-4798-46CB-90DD-FF26A14C8C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" t="9546" r="8740" b="2692"/>
          <a:stretch/>
        </p:blipFill>
        <p:spPr bwMode="auto">
          <a:xfrm>
            <a:off x="5061969" y="2780064"/>
            <a:ext cx="4080693" cy="23121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1FCD-CAB2-4076-B30D-645F282DDF5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t="9829" r="8522" b="3500"/>
          <a:stretch/>
        </p:blipFill>
        <p:spPr bwMode="auto">
          <a:xfrm>
            <a:off x="5088676" y="0"/>
            <a:ext cx="4027280" cy="22967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Google Shape;177;p24">
            <a:extLst>
              <a:ext uri="{FF2B5EF4-FFF2-40B4-BE49-F238E27FC236}">
                <a16:creationId xmlns:a16="http://schemas.microsoft.com/office/drawing/2014/main" id="{84314F68-258D-4A79-AC3C-B5AB3FD9DF14}"/>
              </a:ext>
            </a:extLst>
          </p:cNvPr>
          <p:cNvSpPr txBox="1"/>
          <p:nvPr/>
        </p:nvSpPr>
        <p:spPr>
          <a:xfrm>
            <a:off x="1122907" y="4377254"/>
            <a:ext cx="396576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1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Cumulative delay of vehicles in seconds </a:t>
            </a:r>
            <a:r>
              <a:rPr lang="en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 episode during training of DQN Agent 2</a:t>
            </a:r>
            <a:endParaRPr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8787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260900" y="19381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EFFECT OF HYPERPARAMETERS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-53622" y="3462954"/>
            <a:ext cx="45748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12: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Cumulative negative reward of vehicles per episode during training for DQN Agents 3 and 4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4589273" y="1718090"/>
            <a:ext cx="4597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13: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Cumulative negative reward of vehicles per episode during training for DQN Agents 3 and 5 </a:t>
            </a:r>
            <a:endParaRPr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A5942-0164-40F5-AC8A-79217B9331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" t="10077" r="7886" b="4264"/>
          <a:stretch/>
        </p:blipFill>
        <p:spPr bwMode="auto">
          <a:xfrm>
            <a:off x="-31734" y="1019586"/>
            <a:ext cx="4552934" cy="24433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D8AE6F-3D4C-48ED-8D8C-6E0A8ADEF3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t="8999" r="7895" b="3733"/>
          <a:stretch/>
        </p:blipFill>
        <p:spPr bwMode="auto">
          <a:xfrm>
            <a:off x="4416787" y="2241270"/>
            <a:ext cx="4837960" cy="26418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98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260900" y="19381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TESTING RESULTS (of best performing model)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-53622" y="3291406"/>
            <a:ext cx="45748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r>
              <a:rPr lang="en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Queue length of vehicles per simulation step during testing for DQN Agent 4</a:t>
            </a:r>
            <a:endParaRPr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4495800" y="1798211"/>
            <a:ext cx="4597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r>
              <a:rPr lang="en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Reward of agent per action step during testing for DQN Agent 4</a:t>
            </a:r>
            <a:endParaRPr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80E30-DDFE-4576-B0A0-623CE4382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55" t="9872" r="9200" b="2973"/>
          <a:stretch/>
        </p:blipFill>
        <p:spPr>
          <a:xfrm>
            <a:off x="47977" y="763925"/>
            <a:ext cx="4272844" cy="2516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F66DAA-0B36-448A-8925-9463469252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93" t="10728" r="9323" b="2738"/>
          <a:stretch/>
        </p:blipFill>
        <p:spPr>
          <a:xfrm>
            <a:off x="4521200" y="2332489"/>
            <a:ext cx="4574823" cy="261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46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238323" y="111123"/>
            <a:ext cx="8967766" cy="79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PRE-TIMED TRAFFIC SIGNAL CONTROL SIMULATION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retimed traffic simulation">
            <a:hlinkClick r:id="" action="ppaction://media"/>
            <a:extLst>
              <a:ext uri="{FF2B5EF4-FFF2-40B4-BE49-F238E27FC236}">
                <a16:creationId xmlns:a16="http://schemas.microsoft.com/office/drawing/2014/main" id="{E47920FB-1981-4C06-9B09-34575BEE4B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7644" y="609600"/>
            <a:ext cx="7608711" cy="438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543123" y="101392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DRL AGENT BASED ATSC - TESTING SIMULATION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ATSC simulation">
            <a:hlinkClick r:id="" action="ppaction://media"/>
            <a:extLst>
              <a:ext uri="{FF2B5EF4-FFF2-40B4-BE49-F238E27FC236}">
                <a16:creationId xmlns:a16="http://schemas.microsoft.com/office/drawing/2014/main" id="{50DA96FE-A1CC-4FFF-9674-D64B0B19A9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635000"/>
            <a:ext cx="7924800" cy="445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396367" y="293303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RESULTS &amp; CONCLUSION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914B9-CB13-4A1D-AA7F-6E687C8CB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511" y="1285877"/>
            <a:ext cx="5339644" cy="1329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ABA36-EE67-497D-9869-1ACD31876E8C}"/>
              </a:ext>
            </a:extLst>
          </p:cNvPr>
          <p:cNvSpPr txBox="1"/>
          <p:nvPr/>
        </p:nvSpPr>
        <p:spPr>
          <a:xfrm>
            <a:off x="1617133" y="855088"/>
            <a:ext cx="6248400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3: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 of Agents w.r.t Delay, Queue Length and Reward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4F4646-D7FE-4C72-B7F0-FD18AF2AD2F6}"/>
              </a:ext>
            </a:extLst>
          </p:cNvPr>
          <p:cNvSpPr txBox="1"/>
          <p:nvPr/>
        </p:nvSpPr>
        <p:spPr>
          <a:xfrm>
            <a:off x="649112" y="2799069"/>
            <a:ext cx="7749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44;p20">
            <a:extLst>
              <a:ext uri="{FF2B5EF4-FFF2-40B4-BE49-F238E27FC236}">
                <a16:creationId xmlns:a16="http://schemas.microsoft.com/office/drawing/2014/main" id="{7D8E1DFA-1A11-4E77-B4AC-400A657AA5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9112" y="2799069"/>
            <a:ext cx="7557910" cy="168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N" dirty="0">
                <a:latin typeface="Times New Roman"/>
                <a:ea typeface="Times New Roman"/>
                <a:cs typeface="Times New Roman"/>
                <a:sym typeface="Times New Roman"/>
              </a:rPr>
              <a:t>Table 3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lists the final values obtained from training of the various DQN models. 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All the DRL agents were able to learn a stable policy and can perform better than the traditional pre-timed circuits.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endParaRPr lang="en-IN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20191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311700" y="29342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Google Shape;195;p27"/>
          <p:cNvSpPr txBox="1">
            <a:spLocks noGrp="1"/>
          </p:cNvSpPr>
          <p:nvPr>
            <p:ph type="body" idx="1"/>
          </p:nvPr>
        </p:nvSpPr>
        <p:spPr>
          <a:xfrm>
            <a:off x="181878" y="959339"/>
            <a:ext cx="8352522" cy="3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495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8"/>
              <a:buFont typeface="Arial"/>
              <a:buAutoNum type="arabicPeriod"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H. Wei et al, “IntelliLight: A Reinforcement Learning Approach for Intelligent Traffic Light Control,” Proceedings of the 24th ACM SIGKDD International Conference on Knowledge Discovery &amp; Data Mining, pp. 2496–2505, July 2018.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495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8"/>
              <a:buFont typeface="Arial"/>
              <a:buAutoNum type="arabicPeriod"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Alan J Miller., “Settings for fixed-cycle traffic signals.”, Journal of the Operational Research Society 14, vol. 4, pp. 373–386, 1963.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495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8"/>
              <a:buFont typeface="Arial"/>
              <a:buAutoNum type="arabicPeriod"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Lior Kuyer, Shimon Whiteson, Bram Bakker, and Nikos Vlassis, “Multiagent reinforcement learning for urban traffic control using coordination graphs,” Machine learning and knowledge discovery in databases, pp. 656–671, 2008.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495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8"/>
              <a:buFont typeface="Arial"/>
              <a:buAutoNum type="arabicPeriod"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Wiering, M., “Multi-agent reinforcement learning for traffic light control,” In Machine Learning: Proceedings of the Seventeenth International Conference (ICML’2000), pp. 1151–1158, 2000.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495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8"/>
              <a:buFont typeface="Arial"/>
              <a:buAutoNum type="arabicPeriod"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Sajad Mousavi, S., Schukat, M. and Howley, E., “Traffic Light Control Using Deep Policy-Gradient and Value-Function Based Reinforcement Learning,” arXiv e-prints, pp. arXiv-1704, 2017.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495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8"/>
              <a:buFont typeface="Arial"/>
              <a:buAutoNum type="arabicPeriod"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Martin et al., “Application of Deep Reinforcement Learning in Traffic Signal Control: An Overview and Impact of Open Traffic Data”, Journal of Applied Sciences, vol. 10, issue 4011, 2020.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495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8"/>
              <a:buFont typeface="Arial"/>
              <a:buAutoNum type="arabicPeriod"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Liang, X., Du, X., Wang, G. and Han, Z., “Deep reinforcement learning for traffic light control in vehicular networks,” arXiv preprint, arXiv:1803.11115, 2018.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495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8"/>
              <a:buFont typeface="Arial"/>
              <a:buAutoNum type="arabicPeriod"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Williams, R. J., “Simple statistical gradient following algorithms for connectionist reinforcement learning”. Machine learning, vol. 8, issue 3-4, pp. 229–256, 1992.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495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8"/>
              <a:buFont typeface="Arial"/>
              <a:buAutoNum type="arabicPeriod"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Chin, Y.K.; Kow, W.Y.; Khong, W.L.; Tan, M.K.; Teo, K.T.K., “Q-Learning Traffic Signal Optimization within Multiple Intersections Traffic Network,” In Proceedings of the 2012 Sixth UKSim/AMSS European Symposium on Computer Modeling and Simulation, Valetta, Malta, pp. 343–348, November 2012.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495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8"/>
              <a:buFont typeface="Arial"/>
              <a:buAutoNum type="arabicPeriod"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Li, D., Wu, J., Xu, M., Wang, Z., Hu, K., “Adaptive Traffic Signal Control Model on Intersections Based on Deep Reinforcement Learning,” J. Adv. Transp. 2020. 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495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8"/>
              <a:buFont typeface="Arial"/>
              <a:buAutoNum type="arabicPeriod"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K. Tan et al, “Deep Reinforcement Learning for Adaptive  Traffic  Signal  Control,”  Proceedings  of  the  ASME  2019, Dynamic Systems and Control Conference DSCC2019, November 2019. 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495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8"/>
              <a:buFont typeface="Arial"/>
              <a:buAutoNum type="arabicPeriod"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Vidali, L. Crociani, G. Vizzari, and S. Bandini,  “A deep reinforcement learning approach to adaptive traffic lights management,” in Proc. Workshop ‘From Objects Agents’, pp. 42–50, 2019. 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495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8"/>
              <a:buFont typeface="Arial"/>
              <a:buAutoNum type="arabicPeriod"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L. Li, Y. Lv, and F.-Y. Wang, “Traffic signal timing via deep reinforcement learning,” IEEE/CAA Journal of Automatica Sinica, vol. 3, issue 3, pp. 247–254, 2016.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495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8"/>
              <a:buFont typeface="Arial"/>
              <a:buAutoNum type="arabicPeriod"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W.  Genders  and  S.  Razavi,  “Using  a  deep  reinforcement  learning  agent  for  traffic  signal  control,”  arXiv  preprint  arXiv:1611.01142, 2016. 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495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8"/>
              <a:buFont typeface="Arial"/>
              <a:buAutoNum type="arabicPeriod"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Mengqi Liu, Jiachuan Deng, Ming Xu, Xianbo Zhang, and Wei Wang, “Cooperative Deep Reinforcement Learning for Traffic Signal Control.”, 2017. 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495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8"/>
              <a:buFont typeface="Arial"/>
              <a:buAutoNum type="arabicPeriod"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Gao, J., Shen, Y., Liu, J., Ito, M., and Shiratori, N., “Adaptive traffic signal control: Deep reinforcement learn learning  algorithm with experience replay and target network,”. arXiv preprint arXiv:1705.02755, 2017.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5000"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348319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264725" y="882625"/>
            <a:ext cx="8520600" cy="3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present, traffic signals are controlled by - </a:t>
            </a: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○"/>
            </a:pP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setting a fixed duration for each state of the traffic light, </a:t>
            </a: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○"/>
            </a:pP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sensors under the road to estimate the signal duration.</a:t>
            </a: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methods - simple to implement, but unable to adapt to emergency, accidental or rush hour scenarios.</a:t>
            </a: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adaptive traffic signal control(ATSC) technique would - </a:t>
            </a: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○"/>
            </a:pP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accurately process the current state of traffic</a:t>
            </a: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○"/>
            </a:pP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optimal actions in regard to that state, </a:t>
            </a: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○"/>
            </a:pP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 decrease waiting time and queue length.</a:t>
            </a: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Reinforcement Learning(DRL) - the most widely used technique to research about optimisation of traffic signals.</a:t>
            </a: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311700" y="235267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DRL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311700" y="828050"/>
            <a:ext cx="46323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DRL : combination of RL and Deep Learning.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Agent: perceives the current state of the traffic simulator; chooses the optimal action (traffic light color) based on the exploitation of its learning experience.</a:t>
            </a: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 : maximize the reward. 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l="14325" t="6456" r="12920" b="2847"/>
          <a:stretch/>
        </p:blipFill>
        <p:spPr>
          <a:xfrm>
            <a:off x="4871157" y="67567"/>
            <a:ext cx="4272843" cy="227844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Google Shape;100;p15"/>
              <p:cNvSpPr txBox="1"/>
              <p:nvPr/>
            </p:nvSpPr>
            <p:spPr>
              <a:xfrm>
                <a:off x="311700" y="2642400"/>
                <a:ext cx="8648400" cy="21236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marR="0" lvl="0" indent="-342900" algn="just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Times New Roman"/>
                  <a:buChar char="●"/>
                </a:pPr>
                <a:r>
                  <a:rPr lang="en" sz="18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Deep Q-Networks(DQN): an augmentation of Q-learning algorithm(an RL algorithm).</a:t>
                </a:r>
                <a:endParaRPr sz="18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marR="0" lvl="0" indent="-342900" algn="just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Times New Roman"/>
                  <a:buChar char="●"/>
                </a:pPr>
                <a:r>
                  <a:rPr lang="en" sz="18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In Q-learning, Q-value for each state-action pair updated according to the Bellman equation:</a:t>
                </a:r>
                <a:endParaRPr sz="18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marR="0" lvl="0" indent="0" algn="just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marR="0" lvl="0" indent="0" algn="just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marR="0" lvl="0" indent="-342900" algn="just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Times New Roman"/>
                  <a:buChar char="●"/>
                </a:pPr>
                <a:r>
                  <a:rPr lang="en" sz="18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In DQN, new Q value approximated by the DNN model implemented with weights θ;  represented as </a:t>
                </a:r>
                <a:r>
                  <a:rPr lang="en-I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Q(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lang="ar-AE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ar-AE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; </a:t>
                </a:r>
                <a:r>
                  <a:rPr lang="el-GR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θ</a:t>
                </a: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).</a:t>
                </a:r>
                <a:endParaRPr sz="18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100" name="Google Shape;100;p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642400"/>
                <a:ext cx="8648400" cy="2123628"/>
              </a:xfrm>
              <a:prstGeom prst="rect">
                <a:avLst/>
              </a:prstGeom>
              <a:blipFill>
                <a:blip r:embed="rId4"/>
                <a:stretch>
                  <a:fillRect r="-634" b="-14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Google Shape;101;p15"/>
          <p:cNvSpPr txBox="1"/>
          <p:nvPr/>
        </p:nvSpPr>
        <p:spPr>
          <a:xfrm>
            <a:off x="5543977" y="2263950"/>
            <a:ext cx="298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1: Reinforcement learning cycle</a:t>
            </a:r>
            <a:endParaRPr sz="1400" b="0" i="0" u="none" strike="noStrike" cap="none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9050" y="3529675"/>
            <a:ext cx="6105376" cy="5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0000"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311700" y="1556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WORK DONE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Google Shape;108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763450"/>
                <a:ext cx="8520600" cy="39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-IN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Simulation of Urban MObility (SUMO) - Free and open-source traffic simulation software used for road network map creation and traffic light control can be interfaced through an application programming interface (API) from python - TraCI in our case. </a:t>
                </a:r>
                <a:endParaRPr lang="en-IN" dirty="0"/>
              </a:p>
              <a:p>
                <a:pPr marL="457200" lvl="0" indent="-34290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Char char="●"/>
                </a:pPr>
                <a:r>
                  <a:rPr lang="en-IN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Single 4-way junction, duration of green signal = 8s, yellow = 3s.</a:t>
                </a:r>
              </a:p>
              <a:p>
                <a:pPr lvl="0">
                  <a:spcBef>
                    <a:spcPts val="1200"/>
                  </a:spcBef>
                  <a:buClr>
                    <a:srgbClr val="000000"/>
                  </a:buClr>
                  <a:buFont typeface="Times New Roman"/>
                  <a:buChar char="●"/>
                </a:pPr>
                <a:r>
                  <a:rPr lang="en-IN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Car Length – 5 m, acceleration=1 m/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r>
                          <a:rPr lang="ar-A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2</m:t>
                        </m:r>
                      </m:sup>
                    </m:sSup>
                  </m:oMath>
                </a14:m>
                <a:r>
                  <a:rPr lang="ar-AE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 </a:t>
                </a:r>
                <a:r>
                  <a:rPr lang="en-IN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deceleration=4.5 m/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 top speed=25 m/s </a:t>
                </a:r>
                <a:endParaRPr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>
          <p:sp>
            <p:nvSpPr>
              <p:cNvPr id="108" name="Google Shape;108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763450"/>
                <a:ext cx="8520600" cy="3998400"/>
              </a:xfrm>
              <a:prstGeom prst="rect">
                <a:avLst/>
              </a:prstGeom>
              <a:blipFill>
                <a:blip r:embed="rId4"/>
                <a:stretch>
                  <a:fillRect l="-572" r="-6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9" name="Google Shape;109;p16"/>
          <p:cNvGraphicFramePr/>
          <p:nvPr>
            <p:extLst>
              <p:ext uri="{D42A27DB-BD31-4B8C-83A1-F6EECF244321}">
                <p14:modId xmlns:p14="http://schemas.microsoft.com/office/powerpoint/2010/main" val="1078862981"/>
              </p:ext>
            </p:extLst>
          </p:nvPr>
        </p:nvGraphicFramePr>
        <p:xfrm>
          <a:off x="1173125" y="2887649"/>
          <a:ext cx="6797750" cy="2011560"/>
        </p:xfrm>
        <a:graphic>
          <a:graphicData uri="http://schemas.openxmlformats.org/drawingml/2006/table">
            <a:tbl>
              <a:tblPr>
                <a:noFill/>
                <a:tableStyleId>{02FFC954-27CE-448D-87EA-524655AB2A21}</a:tableStyleId>
              </a:tblPr>
              <a:tblGrid>
                <a:gridCol w="339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 – MIDSEM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(baseline environment)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– MIDSEM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(realistic environment)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Directions - EW and NS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ll cars going staright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75% cars going staright and 25% free to take left or right turns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Lanes each of 750m</a:t>
                      </a:r>
                      <a:endParaRPr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Lanes each of 750m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1250 cars per episode of training</a:t>
                      </a:r>
                      <a:endParaRPr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 cars per episode of training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0000"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311700" y="1556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WORK DONE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950" y="844950"/>
            <a:ext cx="3471350" cy="27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3850" y="844950"/>
            <a:ext cx="3586778" cy="27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956625" y="37695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Fig. 2: The SUMO environment junction representing 2 types of traffic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(baseline environment)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5190450" y="3769550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Fig. 3: The SUMO environment junction representing all types of traffic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(realistic environment)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311700" y="3513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DRL APPROACH DESCRIPTION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3225" y="959100"/>
            <a:ext cx="52101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2970962" y="4119025"/>
            <a:ext cx="6411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State representation designs of the east arm of the intersection in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(a) baseline environment, (b) realistic environment</a:t>
            </a:r>
            <a:r>
              <a:rPr lang="en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225" y="2571741"/>
            <a:ext cx="5210175" cy="113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5906775" y="2171550"/>
            <a:ext cx="70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(a)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5906775" y="3712675"/>
            <a:ext cx="70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(b)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F98858-2949-4C15-A6D1-6E0FB33F774D}"/>
              </a:ext>
            </a:extLst>
          </p:cNvPr>
          <p:cNvSpPr txBox="1"/>
          <p:nvPr/>
        </p:nvSpPr>
        <p:spPr>
          <a:xfrm>
            <a:off x="311701" y="959100"/>
            <a:ext cx="34249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 REPRESENTATION:</a:t>
            </a:r>
          </a:p>
          <a:p>
            <a:pPr marL="457200" lvl="0" indent="-328136" algn="just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Spatial information of the vehicles inside the environment.</a:t>
            </a:r>
          </a:p>
          <a:p>
            <a:pPr marL="457200" lvl="0" indent="-328136" algn="just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arm of the intersection - discretized into cells.</a:t>
            </a:r>
          </a:p>
          <a:p>
            <a:pPr marL="457200" lvl="0" indent="-328136" algn="just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Cells not of same size:</a:t>
            </a:r>
          </a:p>
          <a:p>
            <a:pPr marL="914400" lvl="1" indent="-328136" algn="just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cell length increases as its distance from the intersection increases.</a:t>
            </a:r>
          </a:p>
          <a:p>
            <a:pPr marL="914400" lvl="1" indent="-328136" algn="just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decreases the computational complexity.</a:t>
            </a:r>
          </a:p>
          <a:p>
            <a:pPr marL="457200" lvl="0" indent="-328136" algn="l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states = no. of cells in intersection:</a:t>
            </a:r>
          </a:p>
          <a:p>
            <a:pPr marL="914400" lvl="1" indent="-328136" algn="l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Fig. 4(a): 40 states</a:t>
            </a:r>
          </a:p>
          <a:p>
            <a:pPr marL="914400" lvl="1" indent="-328136" algn="l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Fig. 4(b): 80 states</a:t>
            </a:r>
            <a:endParaRPr lang="en-IN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311700" y="3513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DRL APPROACH DESCRIPTION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358675" y="1006725"/>
            <a:ext cx="8520600" cy="3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 SET: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Baseline environment: A={NSG,EWG}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Realistic environment: A={NSG,EWG,NSLG,EWLG}</a:t>
            </a:r>
            <a:r>
              <a:rPr lang="e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two different actions chosen at consecutive action steps ⇒ a yellow phase is introduced in between. 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             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0" y="2571750"/>
            <a:ext cx="4450650" cy="20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275" y="2571750"/>
            <a:ext cx="4374761" cy="20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1871144" y="4334674"/>
            <a:ext cx="4761077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Fig. 5: Pictorial representation of possible actions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311700" y="3513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DRL APPROACH DESCRIPTION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0"/>
          <p:cNvSpPr txBox="1">
            <a:spLocks noGrp="1"/>
          </p:cNvSpPr>
          <p:nvPr>
            <p:ph type="body" idx="1"/>
          </p:nvPr>
        </p:nvSpPr>
        <p:spPr>
          <a:xfrm>
            <a:off x="311700" y="826419"/>
            <a:ext cx="8638568" cy="3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buSzPts val="1800"/>
              <a:buNone/>
            </a:pP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REWARD FUNCTION: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00000"/>
              </a:lnSpc>
              <a:buSzPts val="1800"/>
              <a:buFont typeface="Times New Roman"/>
              <a:buChar char="●"/>
            </a:pP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Accumulated total waiting time(atwt) used as the metric.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buSzPts val="1800"/>
              <a:buNone/>
            </a:pP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buSzPts val="1800"/>
              <a:buNone/>
            </a:pP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where: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buSzPts val="1800"/>
              <a:buNone/>
            </a:pPr>
            <a:endParaRPr lang="en"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buSzPts val="1800"/>
              <a:buNone/>
            </a:pP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NEURAL NETWORK STRUCTURE: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9243" y="1434219"/>
            <a:ext cx="2028224" cy="64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230" y="1557866"/>
            <a:ext cx="2740126" cy="37817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8;p23">
            <a:extLst>
              <a:ext uri="{FF2B5EF4-FFF2-40B4-BE49-F238E27FC236}">
                <a16:creationId xmlns:a16="http://schemas.microsoft.com/office/drawing/2014/main" id="{48C93040-EA6C-43D4-B42E-F8C9829A09EF}"/>
              </a:ext>
            </a:extLst>
          </p:cNvPr>
          <p:cNvSpPr txBox="1"/>
          <p:nvPr/>
        </p:nvSpPr>
        <p:spPr>
          <a:xfrm>
            <a:off x="603269" y="4139838"/>
            <a:ext cx="191289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1: DNN model hyper-parameter details</a:t>
            </a:r>
            <a:endParaRPr sz="1400" b="0" i="0" u="none" strike="noStrike" cap="none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BF0D2C-491A-490D-BA92-B71B1AFEE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444" y="2422007"/>
            <a:ext cx="3522107" cy="26534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252975" y="2690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TRAINING PROCESS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2"/>
          <p:cNvSpPr txBox="1">
            <a:spLocks noGrp="1"/>
          </p:cNvSpPr>
          <p:nvPr>
            <p:ph type="body" idx="1"/>
          </p:nvPr>
        </p:nvSpPr>
        <p:spPr>
          <a:xfrm>
            <a:off x="70450" y="876875"/>
            <a:ext cx="3746100" cy="40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302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done across 100-150 episodes(2 hours each).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302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simulation step = 1 second in SUMO ⇒ 7200 steps per episode.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302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Experience Replay technique adopted to improve the learning efficiency and performance of the agent.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302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balance Exploration vs. Exploitation trade-off, ɛ-greedy exploration policy employed for action-selection. 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302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 explores with a probability ɛ.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302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exploits its learning experience with a probability 1- ɛ. 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3">
            <a:alphaModFix/>
          </a:blip>
          <a:srcRect r="1214"/>
          <a:stretch/>
        </p:blipFill>
        <p:spPr>
          <a:xfrm>
            <a:off x="3816550" y="1141700"/>
            <a:ext cx="532745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4843946" y="3904959"/>
            <a:ext cx="2973609" cy="96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6 : Agent’s workflow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1820</Words>
  <Application>Microsoft Office PowerPoint</Application>
  <PresentationFormat>On-screen Show (16:9)</PresentationFormat>
  <Paragraphs>134</Paragraphs>
  <Slides>18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Roboto</vt:lpstr>
      <vt:lpstr>Times</vt:lpstr>
      <vt:lpstr>Arial</vt:lpstr>
      <vt:lpstr>Cambria Math</vt:lpstr>
      <vt:lpstr>Calibri</vt:lpstr>
      <vt:lpstr>Times New Roman</vt:lpstr>
      <vt:lpstr>Geometric</vt:lpstr>
      <vt:lpstr>Traffic Light Signal Control using Deep Reinforcement Learning </vt:lpstr>
      <vt:lpstr>INTRODUCTION</vt:lpstr>
      <vt:lpstr>DRL</vt:lpstr>
      <vt:lpstr>WORK DONE</vt:lpstr>
      <vt:lpstr>WORK DONE</vt:lpstr>
      <vt:lpstr>DRL APPROACH DESCRIPTION</vt:lpstr>
      <vt:lpstr>DRL APPROACH DESCRIPTION</vt:lpstr>
      <vt:lpstr>DRL APPROACH DESCRIPTION</vt:lpstr>
      <vt:lpstr>TRAINING PROCESS</vt:lpstr>
      <vt:lpstr>DQN AGENTS HYPER-PARAMETERS</vt:lpstr>
      <vt:lpstr>TRAINING PERFORMANCE</vt:lpstr>
      <vt:lpstr>TRAINING PERFORMANCE</vt:lpstr>
      <vt:lpstr>EFFECT OF HYPERPARAMETERS </vt:lpstr>
      <vt:lpstr>TESTING RESULTS (of best performing model)</vt:lpstr>
      <vt:lpstr>PRE-TIMED TRAFFIC SIGNAL CONTROL SIMULATION</vt:lpstr>
      <vt:lpstr>DRL AGENT BASED ATSC - TESTING SIMULATION</vt:lpstr>
      <vt:lpstr>RESULTS &amp; 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Light Signal Control using Deep Reinforcement Learning </dc:title>
  <cp:lastModifiedBy>Sanskar Tewatia</cp:lastModifiedBy>
  <cp:revision>7</cp:revision>
  <dcterms:modified xsi:type="dcterms:W3CDTF">2021-12-02T09:44:31Z</dcterms:modified>
</cp:coreProperties>
</file>